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4"/>
    <p:sldMasterId id="2147483964" r:id="rId5"/>
    <p:sldMasterId id="2147484051" r:id="rId6"/>
    <p:sldMasterId id="2147484138" r:id="rId7"/>
  </p:sldMasterIdLst>
  <p:notesMasterIdLst>
    <p:notesMasterId r:id="rId12"/>
  </p:notesMasterIdLst>
  <p:handoutMasterIdLst>
    <p:handoutMasterId r:id="rId13"/>
  </p:handoutMasterIdLst>
  <p:sldIdLst>
    <p:sldId id="751" r:id="rId8"/>
    <p:sldId id="769" r:id="rId9"/>
    <p:sldId id="770" r:id="rId10"/>
    <p:sldId id="752" r:id="rId11"/>
  </p:sldIdLst>
  <p:sldSz cx="12192000" cy="6858000"/>
  <p:notesSz cx="9775825" cy="6645275"/>
  <p:custDataLst>
    <p:tags r:id="rId14"/>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 id="5" name="Morgan, Darren" initials="MD" lastIdx="2" clrIdx="4">
    <p:extLst>
      <p:ext uri="{19B8F6BF-5375-455C-9EA6-DF929625EA0E}">
        <p15:presenceInfo xmlns:p15="http://schemas.microsoft.com/office/powerpoint/2012/main" userId="S-1-5-21-3476036342-1731177862-1559577602-64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FE"/>
    <a:srgbClr val="00CEF9"/>
    <a:srgbClr val="03EAB3"/>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7" autoAdjust="0"/>
    <p:restoredTop sz="69947" autoAdjust="0"/>
  </p:normalViewPr>
  <p:slideViewPr>
    <p:cSldViewPr snapToGrid="0" snapToObjects="1" showGuides="1">
      <p:cViewPr varScale="1">
        <p:scale>
          <a:sx n="53" d="100"/>
          <a:sy n="53" d="100"/>
        </p:scale>
        <p:origin x="1002" y="108"/>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3888"/>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15/07/2024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15/07/2024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pp.qa.com/lab/serverless-web-development-python-aw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pp.qa.com/lab/deploy-highly-available-serverless-application-using-aws-servic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the on-line and classroom sessions of the microservice and API module you have used a number of cloud services to assist you in the exploration of the world of Microservice &amp; APIs.</a:t>
            </a:r>
          </a:p>
          <a:p>
            <a:endParaRPr lang="en-GB" dirty="0"/>
          </a:p>
          <a:p>
            <a:r>
              <a:rPr lang="en-GB" dirty="0"/>
              <a:t>During the final labs you may also be exposed to other services:</a:t>
            </a:r>
          </a:p>
          <a:p>
            <a:endParaRPr lang="en-GB" dirty="0"/>
          </a:p>
          <a:p>
            <a:endParaRPr lang="en-GB" dirty="0"/>
          </a:p>
          <a:p>
            <a:pPr lvl="1"/>
            <a:r>
              <a:rPr lang="en-GB" dirty="0"/>
              <a:t>Cognito – An Identity provided that allows the creation of pools of users, </a:t>
            </a:r>
            <a:r>
              <a:rPr lang="en-GB" i="1" dirty="0"/>
              <a:t>user pools</a:t>
            </a:r>
            <a:r>
              <a:rPr lang="en-GB" dirty="0"/>
              <a:t>, and associated profile data to be used with applications.  </a:t>
            </a:r>
            <a:r>
              <a:rPr lang="en-GB" i="1" dirty="0"/>
              <a:t>Identity pools </a:t>
            </a:r>
            <a:r>
              <a:rPr lang="en-GB" dirty="0"/>
              <a:t>to bring multiple internal/external Identity Providers (</a:t>
            </a:r>
            <a:r>
              <a:rPr lang="en-GB" dirty="0" err="1"/>
              <a:t>Idp</a:t>
            </a:r>
            <a:r>
              <a:rPr lang="en-GB" dirty="0"/>
              <a:t>) together with SAML and OpenID connect such as AD Federation, Facebook, Live, Gmail etc.</a:t>
            </a:r>
          </a:p>
          <a:p>
            <a:pPr lvl="1"/>
            <a:r>
              <a:rPr lang="en-GB" dirty="0"/>
              <a:t>Cognito is typically used with the API gateway to provide user authentication to a set of users for a particular application that is deployed. An optional API Key can be used to identify the calling application to the API Gateway giving extra assurance and control.</a:t>
            </a:r>
          </a:p>
          <a:p>
            <a:pPr lvl="1"/>
            <a:endParaRPr lang="en-GB" dirty="0"/>
          </a:p>
          <a:p>
            <a:pPr lvl="1"/>
            <a:r>
              <a:rPr lang="en-GB" dirty="0"/>
              <a:t>CloudFormation – an engine to take a JSON or YAML based template to provision a stack of resources within AWS. </a:t>
            </a:r>
          </a:p>
          <a:p>
            <a:pPr lvl="1"/>
            <a:r>
              <a:rPr lang="en-GB" dirty="0"/>
              <a:t>SAM, serverless application model uses YAML to extend the capabilities and help to build, test and deploy Serverless Applications. SAM local, a CLI download facilitates building these serverless apps on the local machine as a project and either deploying to the cloud or local. The Local option downloads a docker container to provide an execution environment for Lambda for local testing/dev.</a:t>
            </a:r>
          </a:p>
          <a:p>
            <a:pPr lvl="1"/>
            <a:endParaRPr lang="en-GB" dirty="0"/>
          </a:p>
          <a:p>
            <a:pPr lvl="1"/>
            <a:r>
              <a:rPr lang="en-GB" dirty="0"/>
              <a:t>S3 – Simple Storage Solution. Object based data store that can be accessed anywhere in a very fault tolerant and scalable way. Very useful as a general purpose data repository. S3 also provides the capability to store HTML CSS JavaScript files to service a web request and provide a static website to the client. Client side scripting like JavaScript, can be used to provide a dynamic element to the SPA (single page application) provided by the S3 Bucket. Other services such as API Gateway and Lambda are used together with the s3 SPA to provide the server side activity.</a:t>
            </a:r>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343257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hlinkClick r:id="rId3"/>
              </a:rPr>
              <a:t>https://app.qa.com/lab/serverless-web-development-python-aws/</a:t>
            </a:r>
            <a:r>
              <a:rPr lang="en-GB" dirty="0"/>
              <a:t>  (approx. 2hrs) Hard!</a:t>
            </a:r>
          </a:p>
          <a:p>
            <a:pPr marL="0" indent="0" algn="l">
              <a:buNone/>
            </a:pPr>
            <a:endParaRPr lang="en-GB" dirty="0"/>
          </a:p>
          <a:p>
            <a:pPr marL="0" indent="0" algn="l">
              <a:buNone/>
            </a:pPr>
            <a:endParaRPr lang="en-GB" dirty="0"/>
          </a:p>
          <a:p>
            <a:pPr marL="0" indent="0" algn="l">
              <a:buNone/>
            </a:pPr>
            <a:r>
              <a:rPr lang="en-GB" dirty="0"/>
              <a:t>OPTIONALLY</a:t>
            </a:r>
          </a:p>
          <a:p>
            <a:pPr marL="0" indent="0" algn="l">
              <a:buNone/>
            </a:pPr>
            <a:endParaRPr lang="en-GB" dirty="0"/>
          </a:p>
          <a:p>
            <a:pPr marL="0" indent="0" algn="l">
              <a:buNone/>
            </a:pPr>
            <a:r>
              <a:rPr lang="en-GB" dirty="0">
                <a:hlinkClick r:id="rId4"/>
              </a:rPr>
              <a:t>https://app.qa.com/lab/deploy-highly-available-serverless-application-using-aws-services/</a:t>
            </a:r>
            <a:r>
              <a:rPr lang="en-GB" dirty="0"/>
              <a:t>  (approx. 2hrs)</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1653074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3.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5.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6.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0.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8269695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9407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4818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347214"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9414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6835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5385691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tx1"/>
                </a:solidFill>
              </a:rPr>
              <a:t>Fire exits</a:t>
            </a:r>
          </a:p>
          <a:p>
            <a:pPr>
              <a:buFont typeface="Arial" panose="020B0604020202020204" pitchFamily="34" charset="0"/>
              <a:buChar char="•"/>
            </a:pPr>
            <a:r>
              <a:rPr lang="en-GB" sz="1800" dirty="0">
                <a:solidFill>
                  <a:schemeClr val="tx1"/>
                </a:solidFill>
              </a:rPr>
              <a:t>Toilets </a:t>
            </a:r>
          </a:p>
          <a:p>
            <a:pPr>
              <a:buFont typeface="Arial" panose="020B0604020202020204" pitchFamily="34" charset="0"/>
              <a:buChar char="•"/>
            </a:pPr>
            <a:r>
              <a:rPr lang="en-GB" sz="1800" dirty="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69840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8726428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image" Target="../media/image1.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theme" Target="../theme/theme3.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image" Target="../media/image1.png"/><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image" Target="../media/image1.pn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image" Target="../media/image18.svg"/><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image" Target="../media/image17.png"/><Relationship Id="rId5" Type="http://schemas.openxmlformats.org/officeDocument/2006/relationships/slideLayout" Target="../slideLayouts/slideLayout130.xml"/><Relationship Id="rId10" Type="http://schemas.openxmlformats.org/officeDocument/2006/relationships/theme" Target="../theme/theme4.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6.xml"/></Relationships>
</file>

<file path=ppt/slides/_rels/slide3.xml.rels><?xml version="1.0" encoding="UTF-8" standalone="yes"?>
<Relationships xmlns="http://schemas.openxmlformats.org/package/2006/relationships"><Relationship Id="rId3" Type="http://schemas.openxmlformats.org/officeDocument/2006/relationships/hyperlink" Target="https://app.qa.com/lab/serverless-web-development-python-aws/" TargetMode="External"/><Relationship Id="rId2" Type="http://schemas.openxmlformats.org/officeDocument/2006/relationships/notesSlide" Target="../notesSlides/notesSlide2.xml"/><Relationship Id="rId1" Type="http://schemas.openxmlformats.org/officeDocument/2006/relationships/slideLayout" Target="../slideLayouts/slideLayout119.xml"/><Relationship Id="rId5" Type="http://schemas.openxmlformats.org/officeDocument/2006/relationships/hyperlink" Target="https://app.qa.com/lab/serverless-web-development-python-aws" TargetMode="External"/><Relationship Id="rId4" Type="http://schemas.openxmlformats.org/officeDocument/2006/relationships/hyperlink" Target="https://app.qa.com/lab/deploy-highly-available-serverless-application-using-aws-servic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45AE9-1997-BC48-99C9-9167BFA9A6C7}"/>
              </a:ext>
            </a:extLst>
          </p:cNvPr>
          <p:cNvSpPr>
            <a:spLocks noGrp="1"/>
          </p:cNvSpPr>
          <p:nvPr>
            <p:ph type="body" sz="quarter" idx="12"/>
          </p:nvPr>
        </p:nvSpPr>
        <p:spPr>
          <a:xfrm>
            <a:off x="385300" y="3343854"/>
            <a:ext cx="3534471" cy="1186921"/>
          </a:xfrm>
        </p:spPr>
        <p:txBody>
          <a:bodyPr/>
          <a:lstStyle/>
          <a:p>
            <a:r>
              <a:rPr lang="en-GB" dirty="0"/>
              <a:t>Classroom</a:t>
            </a:r>
          </a:p>
          <a:p>
            <a:endParaRPr lang="en-US" dirty="0"/>
          </a:p>
        </p:txBody>
      </p:sp>
      <p:sp>
        <p:nvSpPr>
          <p:cNvPr id="3" name="Title 2">
            <a:extLst>
              <a:ext uri="{FF2B5EF4-FFF2-40B4-BE49-F238E27FC236}">
                <a16:creationId xmlns:a16="http://schemas.microsoft.com/office/drawing/2014/main" id="{0A8C355E-D06E-5847-BFD2-7F6F94A03EE8}"/>
              </a:ext>
            </a:extLst>
          </p:cNvPr>
          <p:cNvSpPr>
            <a:spLocks noGrp="1"/>
          </p:cNvSpPr>
          <p:nvPr>
            <p:ph type="ctrTitle"/>
          </p:nvPr>
        </p:nvSpPr>
        <p:spPr>
          <a:xfrm>
            <a:off x="385300" y="961629"/>
            <a:ext cx="3767599" cy="2277604"/>
          </a:xfrm>
        </p:spPr>
        <p:txBody>
          <a:bodyPr/>
          <a:lstStyle/>
          <a:p>
            <a:r>
              <a:rPr lang="en-GB" dirty="0"/>
              <a:t>Microservices and RESTful API</a:t>
            </a:r>
            <a:endParaRPr lang="en-US" dirty="0"/>
          </a:p>
        </p:txBody>
      </p:sp>
    </p:spTree>
    <p:extLst>
      <p:ext uri="{BB962C8B-B14F-4D97-AF65-F5344CB8AC3E}">
        <p14:creationId xmlns:p14="http://schemas.microsoft.com/office/powerpoint/2010/main" val="124593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0DD200-C679-F74B-BEE2-861BEF552DE0}"/>
              </a:ext>
            </a:extLst>
          </p:cNvPr>
          <p:cNvSpPr>
            <a:spLocks noGrp="1"/>
          </p:cNvSpPr>
          <p:nvPr>
            <p:ph type="body" sz="quarter" idx="12"/>
          </p:nvPr>
        </p:nvSpPr>
        <p:spPr/>
        <p:txBody>
          <a:bodyPr/>
          <a:lstStyle/>
          <a:p>
            <a:r>
              <a:rPr lang="en-GB" sz="3600" dirty="0"/>
              <a:t>Additional AWS Cloud Services</a:t>
            </a:r>
            <a:br>
              <a:rPr lang="en-GB" sz="3600" dirty="0"/>
            </a:br>
            <a:endParaRPr lang="en-US" sz="3600" dirty="0"/>
          </a:p>
        </p:txBody>
      </p:sp>
      <p:sp>
        <p:nvSpPr>
          <p:cNvPr id="3" name="Text Placeholder 2">
            <a:extLst>
              <a:ext uri="{FF2B5EF4-FFF2-40B4-BE49-F238E27FC236}">
                <a16:creationId xmlns:a16="http://schemas.microsoft.com/office/drawing/2014/main" id="{8F1A2280-D404-C040-8DD9-75D154019B84}"/>
              </a:ext>
            </a:extLst>
          </p:cNvPr>
          <p:cNvSpPr>
            <a:spLocks noGrp="1"/>
          </p:cNvSpPr>
          <p:nvPr>
            <p:ph type="body" sz="quarter" idx="11"/>
          </p:nvPr>
        </p:nvSpPr>
        <p:spPr/>
        <p:txBody>
          <a:bodyPr/>
          <a:lstStyle/>
          <a:p>
            <a:r>
              <a:rPr lang="en-GB" b="1" dirty="0"/>
              <a:t>During the on-line and classroom sessions of the microservice and API module you have used a number of cloud services to assist you in the exploration of the world of Microservice &amp; APIs.</a:t>
            </a:r>
            <a:br>
              <a:rPr lang="en-GB" b="1" dirty="0"/>
            </a:br>
            <a:endParaRPr lang="en-GB" b="1" dirty="0"/>
          </a:p>
          <a:p>
            <a:r>
              <a:rPr lang="en-GB" dirty="0"/>
              <a:t>During the </a:t>
            </a:r>
            <a:r>
              <a:rPr lang="en-GB" b="1" dirty="0"/>
              <a:t>final labs</a:t>
            </a:r>
            <a:r>
              <a:rPr lang="en-GB" dirty="0"/>
              <a:t> you may also be exposed to other services</a:t>
            </a:r>
          </a:p>
          <a:p>
            <a:pPr lvl="1"/>
            <a:endParaRPr lang="en-GB" b="1" dirty="0"/>
          </a:p>
          <a:p>
            <a:pPr lvl="1"/>
            <a:r>
              <a:rPr lang="en-GB" sz="2000" b="1" dirty="0"/>
              <a:t>Cognito</a:t>
            </a:r>
            <a:r>
              <a:rPr lang="en-GB" sz="1600" b="1" dirty="0"/>
              <a:t> </a:t>
            </a:r>
            <a:r>
              <a:rPr lang="en-GB" dirty="0"/>
              <a:t>– An Identity provided that allows the creation of pools of users and associated profile data to be used with applications.  Identity pools to bring multiple internal/external IDPs together with SAML and OpenID connect such as AD Federation, Facebook, Live, Gmail etc.</a:t>
            </a:r>
          </a:p>
          <a:p>
            <a:pPr lvl="1"/>
            <a:endParaRPr lang="en-GB" b="1" dirty="0"/>
          </a:p>
          <a:p>
            <a:pPr lvl="1"/>
            <a:r>
              <a:rPr lang="en-GB" sz="2000" b="1" dirty="0"/>
              <a:t>CloudFormation</a:t>
            </a:r>
            <a:r>
              <a:rPr lang="en-GB" sz="2000" dirty="0"/>
              <a:t> </a:t>
            </a:r>
            <a:r>
              <a:rPr lang="en-GB" dirty="0"/>
              <a:t>– an engine to take a JSON or YAML based template to provision a stack of resources within AWS. </a:t>
            </a:r>
            <a:br>
              <a:rPr lang="en-GB" dirty="0"/>
            </a:br>
            <a:r>
              <a:rPr lang="en-GB" dirty="0"/>
              <a:t>SAM, serverless application model to extend the capabilities and help to build, test and deploy Serverless Applications</a:t>
            </a:r>
          </a:p>
          <a:p>
            <a:pPr lvl="1"/>
            <a:endParaRPr lang="en-GB" b="1" dirty="0"/>
          </a:p>
          <a:p>
            <a:pPr lvl="1"/>
            <a:r>
              <a:rPr lang="en-GB" sz="2000" b="1" dirty="0"/>
              <a:t>S3</a:t>
            </a:r>
            <a:r>
              <a:rPr lang="en-GB" sz="2400" dirty="0"/>
              <a:t> </a:t>
            </a:r>
            <a:r>
              <a:rPr lang="en-GB" dirty="0"/>
              <a:t>– Simple Storage Solution. Object based data store that can be accessed anywhere, in a very fault tolerant and scalable way</a:t>
            </a:r>
          </a:p>
          <a:p>
            <a:endParaRPr lang="en-US" dirty="0"/>
          </a:p>
        </p:txBody>
      </p:sp>
      <p:sp>
        <p:nvSpPr>
          <p:cNvPr id="4" name="Slide Number Placeholder 3">
            <a:extLst>
              <a:ext uri="{FF2B5EF4-FFF2-40B4-BE49-F238E27FC236}">
                <a16:creationId xmlns:a16="http://schemas.microsoft.com/office/drawing/2014/main" id="{C73F49C5-F7BC-0246-8BCA-1475F1250F9E}"/>
              </a:ext>
            </a:extLst>
          </p:cNvPr>
          <p:cNvSpPr>
            <a:spLocks noGrp="1"/>
          </p:cNvSpPr>
          <p:nvPr>
            <p:ph type="sldNum" sz="quarter" idx="4"/>
          </p:nvPr>
        </p:nvSpPr>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124997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6113-8CD1-4743-A8E8-04D39680729E}"/>
              </a:ext>
            </a:extLst>
          </p:cNvPr>
          <p:cNvSpPr>
            <a:spLocks noGrp="1"/>
          </p:cNvSpPr>
          <p:nvPr>
            <p:ph type="ctrTitle"/>
          </p:nvPr>
        </p:nvSpPr>
        <p:spPr>
          <a:xfrm>
            <a:off x="7123413" y="-802098"/>
            <a:ext cx="4679121" cy="2019300"/>
          </a:xfrm>
        </p:spPr>
        <p:txBody>
          <a:bodyPr/>
          <a:lstStyle/>
          <a:p>
            <a:r>
              <a:rPr lang="en-GB" dirty="0">
                <a:hlinkClick r:id="rId3"/>
              </a:rPr>
              <a:t>Lab Activity</a:t>
            </a:r>
            <a:endParaRPr lang="en-US" dirty="0"/>
          </a:p>
        </p:txBody>
      </p:sp>
      <p:sp>
        <p:nvSpPr>
          <p:cNvPr id="3" name="Text Placeholder 2">
            <a:extLst>
              <a:ext uri="{FF2B5EF4-FFF2-40B4-BE49-F238E27FC236}">
                <a16:creationId xmlns:a16="http://schemas.microsoft.com/office/drawing/2014/main" id="{773D8C39-E0AB-584B-AB37-CFF0247DF7D7}"/>
              </a:ext>
            </a:extLst>
          </p:cNvPr>
          <p:cNvSpPr>
            <a:spLocks noGrp="1"/>
          </p:cNvSpPr>
          <p:nvPr>
            <p:ph type="body" sz="quarter" idx="10"/>
          </p:nvPr>
        </p:nvSpPr>
        <p:spPr>
          <a:xfrm>
            <a:off x="7123413" y="1649794"/>
            <a:ext cx="4679121" cy="709613"/>
          </a:xfrm>
        </p:spPr>
        <p:txBody>
          <a:bodyPr/>
          <a:lstStyle/>
          <a:p>
            <a:r>
              <a:rPr lang="en-GB" b="0" dirty="0"/>
              <a:t>You'll use Cloud Academy to put a few technologies and services together to create an End-to-End Solution</a:t>
            </a:r>
            <a:endParaRPr lang="en-GB" b="0" dirty="0">
              <a:cs typeface="Calibri"/>
            </a:endParaRPr>
          </a:p>
          <a:p>
            <a:r>
              <a:rPr lang="en-GB" b="0" dirty="0"/>
              <a:t>This Python example will deploy a web application hosted on S3 with dynamic functionality exposed though the API Gateway, using Lambda and DynamoDB</a:t>
            </a:r>
          </a:p>
          <a:p>
            <a:r>
              <a:rPr lang="en-GB" dirty="0"/>
              <a:t>Serverless Web Development with Python for AWS</a:t>
            </a:r>
          </a:p>
          <a:p>
            <a:r>
              <a:rPr lang="en-GB" sz="2000" dirty="0">
                <a:cs typeface="Calibri"/>
              </a:rPr>
              <a:t>Duration: 2hrs</a:t>
            </a:r>
            <a:endParaRPr lang="en-GB" dirty="0">
              <a:cs typeface="Calibri"/>
            </a:endParaRPr>
          </a:p>
          <a:p>
            <a:pPr algn="ctr"/>
            <a:endParaRPr lang="en-GB" dirty="0"/>
          </a:p>
          <a:p>
            <a:r>
              <a:rPr lang="en-GB" i="1" dirty="0">
                <a:solidFill>
                  <a:schemeClr val="accent3"/>
                </a:solidFill>
              </a:rPr>
              <a:t>OPTIONALLY</a:t>
            </a:r>
            <a:r>
              <a:rPr lang="en-GB" dirty="0">
                <a:solidFill>
                  <a:schemeClr val="accent3"/>
                </a:solidFill>
              </a:rPr>
              <a:t>: </a:t>
            </a:r>
            <a:r>
              <a:rPr lang="en-GB" b="0" dirty="0"/>
              <a:t>If desired, recap this lab from your online learning path (</a:t>
            </a:r>
            <a:r>
              <a:rPr lang="en-GB" dirty="0"/>
              <a:t>2hrs</a:t>
            </a:r>
            <a:r>
              <a:rPr lang="en-GB" b="0" dirty="0"/>
              <a:t>)</a:t>
            </a:r>
            <a:endParaRPr lang="en-GB" b="0" dirty="0">
              <a:cs typeface="Calibri"/>
            </a:endParaRPr>
          </a:p>
          <a:p>
            <a:r>
              <a:rPr lang="en-GB" dirty="0">
                <a:hlinkClick r:id="rId4"/>
              </a:rPr>
              <a:t>Deploy a highly available serverless application using AWS services</a:t>
            </a:r>
            <a:endParaRPr lang="en-GB" dirty="0">
              <a:cs typeface="Calibri"/>
            </a:endParaRPr>
          </a:p>
          <a:p>
            <a:pPr algn="ctr"/>
            <a:endParaRPr lang="en-GB" dirty="0"/>
          </a:p>
          <a:p>
            <a:endParaRPr lang="en-US" dirty="0"/>
          </a:p>
        </p:txBody>
      </p:sp>
      <p:sp>
        <p:nvSpPr>
          <p:cNvPr id="4" name="Action Button: Go Forward or Next 3">
            <a:hlinkClick r:id="rId5" highlightClick="1"/>
            <a:extLst>
              <a:ext uri="{FF2B5EF4-FFF2-40B4-BE49-F238E27FC236}">
                <a16:creationId xmlns:a16="http://schemas.microsoft.com/office/drawing/2014/main" id="{4FD41C51-5B0B-419E-9711-58012ACCDD98}"/>
              </a:ext>
            </a:extLst>
          </p:cNvPr>
          <p:cNvSpPr/>
          <p:nvPr/>
        </p:nvSpPr>
        <p:spPr>
          <a:xfrm>
            <a:off x="10168128" y="4187952"/>
            <a:ext cx="475488" cy="548640"/>
          </a:xfrm>
          <a:prstGeom prst="actionButtonForwardNex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ction Button: Go Forward or Next 4">
            <a:hlinkClick r:id="rId4" highlightClick="1"/>
            <a:extLst>
              <a:ext uri="{FF2B5EF4-FFF2-40B4-BE49-F238E27FC236}">
                <a16:creationId xmlns:a16="http://schemas.microsoft.com/office/drawing/2014/main" id="{365A69DA-4B54-7F64-C135-550B07A6F217}"/>
              </a:ext>
            </a:extLst>
          </p:cNvPr>
          <p:cNvSpPr/>
          <p:nvPr/>
        </p:nvSpPr>
        <p:spPr>
          <a:xfrm>
            <a:off x="11320272" y="6309360"/>
            <a:ext cx="482262" cy="420624"/>
          </a:xfrm>
          <a:prstGeom prst="actionButtonForwardNex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5215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EAC9-7FBA-4D43-9A5D-EE4E580B7C0A}"/>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757693A5-EAB9-614E-8FF4-F83F403C1F1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981549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F1EAC4B1EFB44D48A9C36DA0BCBB8328" ma:contentTypeVersion="0" ma:contentTypeDescription="Base content type which represents courseware documents" ma:contentTypeScope="" ma:versionID="d59afe152f82febbd78c46d47118d6bc">
  <xsd:schema xmlns:xsd="http://www.w3.org/2001/XMLSchema" xmlns:xs="http://www.w3.org/2001/XMLSchema" xmlns:p="http://schemas.microsoft.com/office/2006/metadata/properties" xmlns:ns2="F7E97F0E-E4C5-40F5-90EF-11DCDD975F5D" targetNamespace="http://schemas.microsoft.com/office/2006/metadata/properties" ma:root="true" ma:fieldsID="358bc430e070e9e07431207e45b1d042" ns2:_="">
    <xsd:import namespace="F7E97F0E-E4C5-40F5-90EF-11DCDD975F5D"/>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97F0E-E4C5-40F5-90EF-11DCDD975F5D"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ookTypeField0 xmlns="F7E97F0E-E4C5-40F5-90EF-11DCDD975F5D">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IsBuildFile xmlns="F7E97F0E-E4C5-40F5-90EF-11DCDD975F5D" xsi:nil="true"/>
    <SequenceNumber xmlns="F7E97F0E-E4C5-40F5-90EF-11DCDD975F5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34C5CD-0F47-477F-8A0A-C0EE3F325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E97F0E-E4C5-40F5-90EF-11DCDD975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4FD4C0-AF61-4457-ADCF-4CFE3F92DA4C}">
  <ds:schemaRefs>
    <ds:schemaRef ds:uri="http://schemas.microsoft.com/office/2006/metadata/properties"/>
    <ds:schemaRef ds:uri="http://www.w3.org/XML/1998/namespace"/>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96051dbc-2e20-43d7-b3d9-2fc3cb55396a"/>
    <ds:schemaRef ds:uri="F7E97F0E-E4C5-40F5-90EF-11DCDD975F5D"/>
  </ds:schemaRefs>
</ds:datastoreItem>
</file>

<file path=customXml/itemProps3.xml><?xml version="1.0" encoding="utf-8"?>
<ds:datastoreItem xmlns:ds="http://schemas.openxmlformats.org/officeDocument/2006/customXml" ds:itemID="{BB466F22-B209-49D5-9C6F-CD2632AF8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0</TotalTime>
  <Words>640</Words>
  <Application>Microsoft Office PowerPoint</Application>
  <PresentationFormat>Widescreen</PresentationFormat>
  <Paragraphs>40</Paragraphs>
  <Slides>4</Slides>
  <Notes>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vt:i4>
      </vt:variant>
    </vt:vector>
  </HeadingPairs>
  <TitlesOfParts>
    <vt:vector size="12" baseType="lpstr">
      <vt:lpstr>Arial</vt:lpstr>
      <vt:lpstr>Calibri</vt:lpstr>
      <vt:lpstr>Krana Fat B</vt:lpstr>
      <vt:lpstr>Montserrat</vt:lpstr>
      <vt:lpstr>Master_Red_and_Purple</vt:lpstr>
      <vt:lpstr>Master_Yellow_and_Orange</vt:lpstr>
      <vt:lpstr>Master_Blue</vt:lpstr>
      <vt:lpstr>Master_Neutral</vt:lpstr>
      <vt:lpstr>Microservices and RESTful API</vt:lpstr>
      <vt:lpstr>PowerPoint Presentation</vt:lpstr>
      <vt:lpstr>Lab Activity</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454</cp:revision>
  <cp:lastPrinted>2019-07-03T09:46:41Z</cp:lastPrinted>
  <dcterms:created xsi:type="dcterms:W3CDTF">2019-09-05T08:17:12Z</dcterms:created>
  <dcterms:modified xsi:type="dcterms:W3CDTF">2024-07-15T14:56:06Z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0x010100F0967B7CEE8D417F966757887D9466FB00F1EAC4B1EFB44D48A9C36DA0BCBB8328</vt:lpwstr>
  </property>
  <property fmtid="{D5CDD505-2E9C-101B-9397-08002B2CF9AE}" pid="3" name="BookType">
    <vt:lpwstr>4</vt:lpwstr>
  </property>
</Properties>
</file>